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4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A2DFC9-9F59-4837-9B4E-F6F83DC4EF81}" type="datetimeFigureOut">
              <a:rPr lang="ru-RU" smtClean="0"/>
              <a:t>17.12.2015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729BC4-04BF-42EE-AAC6-D61698B2B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239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729BC4-04BF-42EE-AAC6-D61698B2BCA6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AE4FB-AD4D-47C5-B94A-B979382D50C6}" type="datetimeFigureOut">
              <a:rPr lang="ru-RU" smtClean="0"/>
              <a:t>17.12.2015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3E35-7DF1-485D-873A-9D0A1723B82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AE4FB-AD4D-47C5-B94A-B979382D50C6}" type="datetimeFigureOut">
              <a:rPr lang="ru-RU" smtClean="0"/>
              <a:t>17.12.2015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3E35-7DF1-485D-873A-9D0A1723B82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AE4FB-AD4D-47C5-B94A-B979382D50C6}" type="datetimeFigureOut">
              <a:rPr lang="ru-RU" smtClean="0"/>
              <a:t>17.12.2015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3E35-7DF1-485D-873A-9D0A1723B8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AE4FB-AD4D-47C5-B94A-B979382D50C6}" type="datetimeFigureOut">
              <a:rPr lang="ru-RU" smtClean="0"/>
              <a:t>17.12.2015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3E35-7DF1-485D-873A-9D0A1723B82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AE4FB-AD4D-47C5-B94A-B979382D50C6}" type="datetimeFigureOut">
              <a:rPr lang="ru-RU" smtClean="0"/>
              <a:t>17.12.2015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3E35-7DF1-485D-873A-9D0A1723B82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AE4FB-AD4D-47C5-B94A-B979382D50C6}" type="datetimeFigureOut">
              <a:rPr lang="ru-RU" smtClean="0"/>
              <a:t>17.12.2015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3E35-7DF1-485D-873A-9D0A1723B8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AE4FB-AD4D-47C5-B94A-B979382D50C6}" type="datetimeFigureOut">
              <a:rPr lang="ru-RU" smtClean="0"/>
              <a:t>17.12.2015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3E35-7DF1-485D-873A-9D0A1723B8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AE4FB-AD4D-47C5-B94A-B979382D50C6}" type="datetimeFigureOut">
              <a:rPr lang="ru-RU" smtClean="0"/>
              <a:t>17.12.2015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3E35-7DF1-485D-873A-9D0A1723B8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AE4FB-AD4D-47C5-B94A-B979382D50C6}" type="datetimeFigureOut">
              <a:rPr lang="ru-RU" smtClean="0"/>
              <a:t>17.12.2015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3E35-7DF1-485D-873A-9D0A1723B82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AE4FB-AD4D-47C5-B94A-B979382D50C6}" type="datetimeFigureOut">
              <a:rPr lang="ru-RU" smtClean="0"/>
              <a:t>17.12.2015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3E35-7DF1-485D-873A-9D0A1723B8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AE4FB-AD4D-47C5-B94A-B979382D50C6}" type="datetimeFigureOut">
              <a:rPr lang="ru-RU" smtClean="0"/>
              <a:t>17.12.2015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3E35-7DF1-485D-873A-9D0A1723B8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7FAE4FB-AD4D-47C5-B94A-B979382D50C6}" type="datetimeFigureOut">
              <a:rPr lang="ru-RU" smtClean="0"/>
              <a:t>17.12.2015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7F13E35-7DF1-485D-873A-9D0A1723B82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wheel spokes="8"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132856"/>
            <a:ext cx="7854696" cy="1752600"/>
          </a:xfrm>
        </p:spPr>
        <p:txBody>
          <a:bodyPr/>
          <a:lstStyle/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ШЫҒЫНДАРДЫ ЖОСПАРЛАУ (БЮДЖЕТ ҚҰРУ)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000108"/>
            <a:ext cx="7851648" cy="1828800"/>
          </a:xfrm>
        </p:spPr>
        <p:txBody>
          <a:bodyPr/>
          <a:lstStyle/>
          <a:p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ТАҚЫРЫП 5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Documents and Settings\Admin\Мои документы\Downloads\Слайд 5\seo-seminar-kiev_4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3686892"/>
            <a:ext cx="3429024" cy="2906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701824"/>
            <a:ext cx="5289376" cy="1143000"/>
          </a:xfrm>
        </p:spPr>
        <p:txBody>
          <a:bodyPr/>
          <a:lstStyle/>
          <a:p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Лекция мақсаты</a:t>
            </a:r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051720" y="2924944"/>
            <a:ext cx="6832848" cy="1800200"/>
          </a:xfrm>
        </p:spPr>
        <p:txBody>
          <a:bodyPr>
            <a:noAutofit/>
          </a:bodyPr>
          <a:lstStyle/>
          <a:p>
            <a:r>
              <a:rPr lang="en-US" sz="2800" i="1" dirty="0" smtClean="0">
                <a:latin typeface="Cambria" pitchFamily="18" charset="0"/>
                <a:cs typeface="Consolas" pitchFamily="49" charset="0"/>
              </a:rPr>
              <a:t>C</a:t>
            </a:r>
            <a:r>
              <a:rPr lang="kk-KZ" sz="2800" i="1" dirty="0" smtClean="0">
                <a:latin typeface="Cambria" pitchFamily="18" charset="0"/>
                <a:cs typeface="Consolas" pitchFamily="49" charset="0"/>
              </a:rPr>
              <a:t>туденттерге бюджет құру, бюджеттің түрлерімен таныстыру, нақты өнімнің толық өзіндік құнын есептеу әдістемесін үйрету</a:t>
            </a:r>
            <a:endParaRPr lang="ru-RU" sz="2800" i="1" dirty="0">
              <a:latin typeface="Cambria" pitchFamily="18" charset="0"/>
              <a:cs typeface="Consolas" pitchFamily="49" charset="0"/>
            </a:endParaRPr>
          </a:p>
        </p:txBody>
      </p:sp>
      <p:pic>
        <p:nvPicPr>
          <p:cNvPr id="5" name="Picture 2" descr="C:\Documents and Settings\Admin\Мои документы\Downloads\Слайд 5\Budget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77000" y="188640"/>
            <a:ext cx="2667000" cy="2476500"/>
          </a:xfrm>
          <a:prstGeom prst="rect">
            <a:avLst/>
          </a:prstGeom>
          <a:noFill/>
        </p:spPr>
      </p:pic>
      <p:pic>
        <p:nvPicPr>
          <p:cNvPr id="2050" name="Picture 2" descr="C:\Documents and Settings\Admin\Мои документы\Downloads\Слайд 5\budzhet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74479" y="1809198"/>
            <a:ext cx="3057512" cy="305751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1" y="836712"/>
            <a:ext cx="6512511" cy="1143000"/>
          </a:xfrm>
        </p:spPr>
        <p:txBody>
          <a:bodyPr/>
          <a:lstStyle/>
          <a:p>
            <a:r>
              <a:rPr lang="kk-KZ" sz="4800" b="1" i="1" dirty="0" smtClean="0">
                <a:latin typeface="Times New Roman" pitchFamily="18" charset="0"/>
                <a:cs typeface="Times New Roman" pitchFamily="18" charset="0"/>
              </a:rPr>
              <a:t>Лекция сұрақтары:</a:t>
            </a:r>
            <a:endParaRPr lang="ru-RU" sz="4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23528" y="2132856"/>
            <a:ext cx="8315068" cy="3474720"/>
          </a:xfrm>
        </p:spPr>
        <p:txBody>
          <a:bodyPr>
            <a:normAutofit/>
          </a:bodyPr>
          <a:lstStyle/>
          <a:p>
            <a:r>
              <a:rPr lang="kk-KZ" sz="2800" i="1" dirty="0" smtClean="0">
                <a:latin typeface="Cambria" pitchFamily="18" charset="0"/>
              </a:rPr>
              <a:t>Кәсіпорынның жиынтықты бюджетін құру тәртібі</a:t>
            </a:r>
            <a:endParaRPr lang="ru-RU" sz="2800" i="1" dirty="0" smtClean="0">
              <a:latin typeface="Cambria" pitchFamily="18" charset="0"/>
            </a:endParaRPr>
          </a:p>
          <a:p>
            <a:r>
              <a:rPr lang="kk-KZ" sz="2800" i="1" dirty="0" smtClean="0">
                <a:latin typeface="Cambria" pitchFamily="18" charset="0"/>
              </a:rPr>
              <a:t>Шығындар бюджетін құру</a:t>
            </a:r>
            <a:endParaRPr lang="ru-RU" sz="2800" i="1" dirty="0" smtClean="0">
              <a:latin typeface="Cambria" pitchFamily="18" charset="0"/>
            </a:endParaRPr>
          </a:p>
          <a:p>
            <a:endParaRPr lang="ru-RU" sz="2800" i="1" dirty="0">
              <a:latin typeface="Cambria" pitchFamily="18" charset="0"/>
            </a:endParaRPr>
          </a:p>
        </p:txBody>
      </p:sp>
      <p:pic>
        <p:nvPicPr>
          <p:cNvPr id="3074" name="Picture 2" descr="C:\Documents and Settings\Admin\Мои документы\Downloads\Слайд 5\__20140606_191537405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2786058"/>
            <a:ext cx="3352786" cy="357352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92696"/>
            <a:ext cx="8568952" cy="571504"/>
          </a:xfrm>
        </p:spPr>
        <p:txBody>
          <a:bodyPr>
            <a:noAutofit/>
          </a:bodyPr>
          <a:lstStyle/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1   Кәсіпорынның жиынтықты бюджетін құру тәртібі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67544" y="1484784"/>
            <a:ext cx="8229600" cy="4389120"/>
          </a:xfrm>
        </p:spPr>
        <p:txBody>
          <a:bodyPr>
            <a:normAutofit fontScale="92500" lnSpcReduction="10000"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Шығынның көп таралған баптары бойынша өнімнің толық өзіндік құнын шығынын есептеу үшін оның құрамы мен анықтау формуласы төменде келтірілген.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u="sng" dirty="0" smtClean="0">
                <a:latin typeface="Times New Roman" pitchFamily="18" charset="0"/>
                <a:cs typeface="Times New Roman" pitchFamily="18" charset="0"/>
              </a:rPr>
              <a:t>Шикізат пен материалдық шығын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, ол келесі формуламен анықталады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Шмат. = Шнег.мат. + Ш қос.мат. (1)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Н н.м.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(Н ж.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 м.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*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К к.д.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Н қолд.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*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 қал.)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мұндағы,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Н ж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нег. Мат. Өтімге жұмсау нормасы  кг/дана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 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нег. Мат. Бағасы тг/кг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 кд – мат. Құн. Сатып алу кезіндегі көлік дайындау шығ. Коэф.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Н қал. – қайтымды қалдықтың өлшемі, массасы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 қал. – берілген маркалы материалдық қалдық бағасы, тг/мат.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71472" y="1214422"/>
            <a:ext cx="8229600" cy="4389120"/>
          </a:xfrm>
        </p:spPr>
        <p:txBody>
          <a:bodyPr>
            <a:normAutofit/>
          </a:bodyPr>
          <a:lstStyle/>
          <a:p>
            <a:r>
              <a:rPr lang="kk-KZ" sz="2800" i="1" dirty="0" smtClean="0">
                <a:latin typeface="Cambria" pitchFamily="18" charset="0"/>
                <a:cs typeface="Times New Roman" pitchFamily="18" charset="0"/>
              </a:rPr>
              <a:t>Кәсіпорындағы оперативті контроллингтің маңызды міндеті – бюджет жүйесін құру. Бюджеттік жоспарлау – бұл ұйым үшін және оның құрылымдық бірліктері үшін бюджетті құру және жүзеге асыру үрдісін білдіретін детальді жоспарлау.</a:t>
            </a:r>
            <a:endParaRPr lang="ru-RU" sz="2800" i="1" dirty="0" smtClean="0">
              <a:latin typeface="Cambria" pitchFamily="18" charset="0"/>
              <a:cs typeface="Times New Roman" pitchFamily="18" charset="0"/>
            </a:endParaRPr>
          </a:p>
        </p:txBody>
      </p:sp>
      <p:pic>
        <p:nvPicPr>
          <p:cNvPr id="17410" name="Picture 2" descr="C:\Documents and Settings\Admin\Мои документы\Downloads\Слайд 5\3-ways-to-increase-sales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084" r="26761"/>
          <a:stretch>
            <a:fillRect/>
          </a:stretch>
        </p:blipFill>
        <p:spPr bwMode="auto">
          <a:xfrm>
            <a:off x="5429256" y="3143248"/>
            <a:ext cx="3571900" cy="323171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845939" cy="1143000"/>
          </a:xfrm>
        </p:spPr>
        <p:txBody>
          <a:bodyPr>
            <a:noAutofit/>
          </a:bodyPr>
          <a:lstStyle/>
          <a:p>
            <a:r>
              <a:rPr lang="kk-KZ" sz="3200" i="1" dirty="0" smtClean="0">
                <a:latin typeface="Times New Roman" pitchFamily="18" charset="0"/>
                <a:cs typeface="Times New Roman" pitchFamily="18" charset="0"/>
              </a:rPr>
              <a:t>Бюджет құру үрдісіне тән сипаттық қызметтер: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95536" y="1628800"/>
            <a:ext cx="8496944" cy="390676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kk-KZ" sz="1800" i="1" dirty="0" smtClean="0">
                <a:latin typeface="Times New Roman" pitchFamily="18" charset="0"/>
                <a:cs typeface="Times New Roman" pitchFamily="18" charset="0"/>
              </a:rPr>
              <a:t>1. Әрекеттерді жоспарлау – кәсіпорын мүмкіндіктері мен нарық талаптарын сәйкестендіруге бағытталған үздіксіз циклді үрдіс.</a:t>
            </a:r>
            <a:endParaRPr lang="ru-RU" sz="18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800" i="1" dirty="0" smtClean="0">
                <a:latin typeface="Times New Roman" pitchFamily="18" charset="0"/>
                <a:cs typeface="Times New Roman" pitchFamily="18" charset="0"/>
              </a:rPr>
              <a:t>2. Әртүрлі құрылымдық бірліктердің жұмыстарын кәсіпорынның соңғы мақсатына байланысты ұйлестіру.</a:t>
            </a:r>
            <a:endParaRPr lang="ru-RU" sz="18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800" i="1" dirty="0" smtClean="0">
                <a:latin typeface="Times New Roman" pitchFamily="18" charset="0"/>
                <a:cs typeface="Times New Roman" pitchFamily="18" charset="0"/>
              </a:rPr>
              <a:t>3. Өндірістік жағдайларды бақылау, жоспардан нақты мәліметтің ауытқуын талдау.(Жоспарды қайта қарастыру, ауытқуларды анықтау және реттеу.</a:t>
            </a:r>
            <a:endParaRPr lang="ru-RU" sz="18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800" i="1" dirty="0" smtClean="0">
                <a:latin typeface="Times New Roman" pitchFamily="18" charset="0"/>
                <a:cs typeface="Times New Roman" pitchFamily="18" charset="0"/>
              </a:rPr>
              <a:t>4. Ұйым қызметінің нәтижелерін бағалау. Мұнда ауытқу себептері түсіндіріледі:</a:t>
            </a:r>
            <a:endParaRPr lang="ru-RU" sz="1800" i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800" i="1" dirty="0" smtClean="0">
                <a:latin typeface="Times New Roman" pitchFamily="18" charset="0"/>
                <a:cs typeface="Times New Roman" pitchFamily="18" charset="0"/>
              </a:rPr>
              <a:t>жоспарлау кемшіліктері;</a:t>
            </a:r>
            <a:endParaRPr lang="ru-RU" sz="1800" i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800" i="1" dirty="0" smtClean="0">
                <a:latin typeface="Times New Roman" pitchFamily="18" charset="0"/>
                <a:cs typeface="Times New Roman" pitchFamily="18" charset="0"/>
              </a:rPr>
              <a:t>тиімсіз әрекеттер жиыны; </a:t>
            </a:r>
            <a:endParaRPr lang="ru-RU" sz="1800" i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800" i="1" dirty="0" smtClean="0">
                <a:latin typeface="Times New Roman" pitchFamily="18" charset="0"/>
                <a:cs typeface="Times New Roman" pitchFamily="18" charset="0"/>
              </a:rPr>
              <a:t>бақылау жүйесінің басқару талаптарына сәйкессіздігі; </a:t>
            </a:r>
            <a:endParaRPr lang="ru-RU" sz="1800" i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800" i="1" dirty="0" smtClean="0">
                <a:latin typeface="Times New Roman" pitchFamily="18" charset="0"/>
                <a:cs typeface="Times New Roman" pitchFamily="18" charset="0"/>
              </a:rPr>
              <a:t>дұрыс мақсаттарды таңдау.</a:t>
            </a:r>
            <a:endParaRPr lang="ru-RU" sz="18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800" i="1" dirty="0" smtClean="0">
                <a:latin typeface="Times New Roman" pitchFamily="18" charset="0"/>
                <a:cs typeface="Times New Roman" pitchFamily="18" charset="0"/>
              </a:rPr>
              <a:t>5. Кәсіпорын мақсаттарын жүзеге асыруда жауапкершілік орталықтарының жетекшілерін ынталандыру.</a:t>
            </a:r>
            <a:endParaRPr lang="ru-RU" sz="18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704104"/>
          </a:xfrm>
        </p:spPr>
        <p:txBody>
          <a:bodyPr>
            <a:normAutofit fontScale="90000"/>
          </a:bodyPr>
          <a:lstStyle/>
          <a:p>
            <a:pPr algn="l"/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Шығындар бюджетін құру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67544" y="1434270"/>
            <a:ext cx="8229600" cy="1603038"/>
          </a:xfrm>
        </p:spPr>
        <p:txBody>
          <a:bodyPr>
            <a:normAutofit/>
          </a:bodyPr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Көптеген кәсіпорындарда сату көлемі оның «әлсіз» жері болып табылады, себебі бұл компанияның өндірістік қуатына емес, шығарған өніміне сұранысқа байланысты.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3071810"/>
            <a:ext cx="285752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Жиынтық</a:t>
            </a:r>
          </a:p>
          <a:p>
            <a:pPr algn="ctr"/>
            <a:r>
              <a:rPr lang="kk-KZ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</a:t>
            </a:r>
            <a:endParaRPr lang="ru-RU" sz="32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17994" y="4760909"/>
            <a:ext cx="1909561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2800" b="1" i="1" dirty="0" smtClean="0">
                <a:latin typeface="Times New Roman" pitchFamily="18" charset="0"/>
                <a:cs typeface="Times New Roman" pitchFamily="18" charset="0"/>
              </a:rPr>
              <a:t>ішкі </a:t>
            </a:r>
          </a:p>
          <a:p>
            <a:pPr algn="ctr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(эндогенді)</a:t>
            </a:r>
            <a:endParaRPr lang="ru-RU" sz="28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21352" y="4760909"/>
            <a:ext cx="1843390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сыртқы </a:t>
            </a:r>
          </a:p>
          <a:p>
            <a:pPr algn="ctr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(экзогенді)</a:t>
            </a:r>
            <a:endParaRPr lang="ru-RU" sz="28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57554" y="4214818"/>
            <a:ext cx="2046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(өткізу саясатына)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57554" y="5929330"/>
            <a:ext cx="21231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СТЭП-талдау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 rot="12588240">
            <a:off x="2711399" y="3913361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трелка вниз 9"/>
          <p:cNvSpPr/>
          <p:nvPr/>
        </p:nvSpPr>
        <p:spPr>
          <a:xfrm rot="8793515">
            <a:off x="5587296" y="391017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4000496" y="4929198"/>
            <a:ext cx="928694" cy="8572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28596" y="928670"/>
            <a:ext cx="8229600" cy="4389120"/>
          </a:xfrm>
        </p:spPr>
        <p:txBody>
          <a:bodyPr>
            <a:normAutofit fontScale="92500"/>
          </a:bodyPr>
          <a:lstStyle/>
          <a:p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СТЭП-факторлар (әлеуметтік, технологиялық, экономикалық, саяси) кәсіпорын менеджерлері оның қызметінің көрсеткіштерін жоспарлауда ескерілетін, бірақ оған әсер ете алмайтын сыртқы ортаны құрайды.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Өндірістік шығындар сметасы қалаған нәтижелерге жетуге қажетті шығындардың түрлері мен жұмсалу орнына байланысты шығындар шамасын анықтайды (ақшалай мәнде).</a:t>
            </a:r>
          </a:p>
          <a:p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Шығындар сметасы 1 жылға тоқсанға бөлініп жасалады.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Шығындар сметасы негізінде шешілетін міндеттер іс-әрекет түріне байланысты 3 ірі топқа бөлінеді: жоспарлау, бақылау, есеп беру. 1-жоспарлау кезеңінде өндірістік қорларды сатып алу, өнім өндірісі, дайын өнімді өткізу бойынша басқарушының шешімдерді қабылдау үшін өндіріс шығындары туралы ақпарат қажет.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C:\Documents and Settings\Admin\Мои документы\Downloads\Слайд 5\images (1)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985614"/>
            <a:ext cx="3428992" cy="187241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Documents and Settings\Admin\Мои документы\Downloads\Слайд 5\smeta-na-stroitelstvo-derevjannogo-dom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6961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15370" cy="1201906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kk-KZ" sz="3200" i="1" dirty="0" smtClean="0">
                <a:latin typeface="Times New Roman" pitchFamily="18" charset="0"/>
                <a:cs typeface="Times New Roman" pitchFamily="18" charset="0"/>
              </a:rPr>
              <a:t>Өндірістік шығындардың сметасын құру үрдісін келесі кезеңдерге бөлуге болады: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39552" y="2132856"/>
            <a:ext cx="8136904" cy="4392488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lvl="0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1) Тікелей шығындар есебі. Тікелей шығында нақты бұйымға тікелей жатқызатын шығындар.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2) Алғашқы шығындар есебі. Бұл шығындардың пайда болу орнында (ШПО) есептен шығарылады. Есептен шығарылуына байланысты олар екіге бөлінеді: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А) ШПО-да тікелей есептен шығарылатын шығындар. Мысалы, бір ШПо орналасқан, бірақ бірнеше өнім түрлері шығарылады.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Б) ШПО-ға тікелей жатпайтын, бірақ өзара бөлінетін шығындар. Мысалы, ғимараттағы электр энергия шығындары. Мұнда 1 счетчик болады, бірақ бірнеше ШПо бар.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3) Екінші ретті шығындар есебі. Бұл жалпы мақсаттағы ШПО шығындар және қосалқы ШПО шығындар. (Бұлар ішкі зауыттық айналымды білдіреді).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E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53</TotalTime>
  <Words>566</Words>
  <Application>Microsoft Office PowerPoint</Application>
  <PresentationFormat>Экран (4:3)</PresentationFormat>
  <Paragraphs>50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Воздушный поток</vt:lpstr>
      <vt:lpstr>ТАҚЫРЫП 5 </vt:lpstr>
      <vt:lpstr>Лекция мақсаты:</vt:lpstr>
      <vt:lpstr>Лекция сұрақтары:</vt:lpstr>
      <vt:lpstr>1   Кәсіпорынның жиынтықты бюджетін құру тәртібі</vt:lpstr>
      <vt:lpstr>Презентация PowerPoint</vt:lpstr>
      <vt:lpstr>Бюджет құру үрдісіне тән сипаттық қызметтер:</vt:lpstr>
      <vt:lpstr>Шығындар бюджетін құру</vt:lpstr>
      <vt:lpstr>Презентация PowerPoint</vt:lpstr>
      <vt:lpstr>Өндірістік шығындардың сметасын құру үрдісін келесі кезеңдерге бөлуге болады: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6</cp:revision>
  <dcterms:created xsi:type="dcterms:W3CDTF">2015-12-17T10:42:38Z</dcterms:created>
  <dcterms:modified xsi:type="dcterms:W3CDTF">2015-12-17T12:15:21Z</dcterms:modified>
</cp:coreProperties>
</file>